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67" r:id="rId3"/>
    <p:sldId id="257" r:id="rId4"/>
    <p:sldId id="273" r:id="rId5"/>
    <p:sldId id="286" r:id="rId6"/>
    <p:sldId id="277" r:id="rId7"/>
    <p:sldId id="274" r:id="rId8"/>
    <p:sldId id="266" r:id="rId9"/>
    <p:sldId id="276" r:id="rId10"/>
    <p:sldId id="275" r:id="rId11"/>
    <p:sldId id="287" r:id="rId12"/>
    <p:sldId id="288" r:id="rId13"/>
    <p:sldId id="289" r:id="rId14"/>
    <p:sldId id="290" r:id="rId15"/>
    <p:sldId id="291" r:id="rId16"/>
    <p:sldId id="265" r:id="rId17"/>
    <p:sldId id="278" r:id="rId18"/>
    <p:sldId id="279" r:id="rId19"/>
    <p:sldId id="280" r:id="rId20"/>
    <p:sldId id="281" r:id="rId21"/>
    <p:sldId id="282" r:id="rId22"/>
    <p:sldId id="283" r:id="rId23"/>
    <p:sldId id="28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8428"/>
    <a:srgbClr val="75A88D"/>
    <a:srgbClr val="43A0C3"/>
    <a:srgbClr val="B52A24"/>
    <a:srgbClr val="B52823"/>
    <a:srgbClr val="CC79A7"/>
    <a:srgbClr val="439FC3"/>
    <a:srgbClr val="76A88D"/>
    <a:srgbClr val="FA842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3868"/>
  </p:normalViewPr>
  <p:slideViewPr>
    <p:cSldViewPr snapToGrid="0" snapToObjects="1" showGuides="1">
      <p:cViewPr>
        <p:scale>
          <a:sx n="62" d="100"/>
          <a:sy n="62" d="100"/>
        </p:scale>
        <p:origin x="2304" y="9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1/18/18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303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Doud</a:t>
            </a:r>
            <a:r>
              <a:rPr lang="en-US" dirty="0" smtClean="0"/>
              <a:t>, stringency 1.21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60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</a:t>
            </a:r>
            <a:r>
              <a:rPr lang="en-US" baseline="0" dirty="0" smtClean="0"/>
              <a:t>e stringency 1.46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1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Average,</a:t>
            </a:r>
            <a:r>
              <a:rPr lang="en-US" baseline="0" dirty="0" smtClean="0"/>
              <a:t> stringency 1.82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6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98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0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241.png"/><Relationship Id="rId6" Type="http://schemas.openxmlformats.org/officeDocument/2006/relationships/image" Target="../media/image250.png"/><Relationship Id="rId7" Type="http://schemas.openxmlformats.org/officeDocument/2006/relationships/image" Target="../media/image42.png"/><Relationship Id="rId8" Type="http://schemas.openxmlformats.org/officeDocument/2006/relationships/image" Target="../media/image270.png"/><Relationship Id="rId9" Type="http://schemas.openxmlformats.org/officeDocument/2006/relationships/image" Target="../media/image280.png"/><Relationship Id="rId10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200.png"/><Relationship Id="rId8" Type="http://schemas.openxmlformats.org/officeDocument/2006/relationships/image" Target="../media/image210.png"/><Relationship Id="rId9" Type="http://schemas.openxmlformats.org/officeDocument/2006/relationships/image" Target="../media/image230.png"/><Relationship Id="rId10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10.png"/><Relationship Id="rId5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Experimentally Informed Site-Specific Substitution Models Substantially Deepen Divergence Estimates </a:t>
            </a: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-2835285" y="-1276721"/>
            <a:ext cx="15151977" cy="15222311"/>
            <a:chOff x="-2835285" y="-1276721"/>
            <a:chExt cx="15151977" cy="1522231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16901" y="10373"/>
              <a:ext cx="6738304" cy="6738304"/>
            </a:xfrm>
            <a:prstGeom prst="rect">
              <a:avLst/>
            </a:prstGeom>
          </p:spPr>
        </p:pic>
        <p:grpSp>
          <p:nvGrpSpPr>
            <p:cNvPr id="22" name="Group 21"/>
            <p:cNvGrpSpPr/>
            <p:nvPr/>
          </p:nvGrpSpPr>
          <p:grpSpPr>
            <a:xfrm>
              <a:off x="-1694511" y="6966275"/>
              <a:ext cx="6874009" cy="6979315"/>
              <a:chOff x="-1694511" y="6733800"/>
              <a:chExt cx="6874009" cy="6979315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678502" y="6855115"/>
                <a:ext cx="6858000" cy="6858000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-1678502" y="10271493"/>
                <a:ext cx="102784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1750497" y="10271493"/>
                    <a:ext cx="1690719" cy="40011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20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50497" y="10271493"/>
                    <a:ext cx="1690719" cy="40011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3597" t="-7576" b="-257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TextBox 17"/>
              <p:cNvSpPr txBox="1"/>
              <p:nvPr/>
            </p:nvSpPr>
            <p:spPr>
              <a:xfrm>
                <a:off x="-1694511" y="6783933"/>
                <a:ext cx="822661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1750497" y="6733800"/>
                    <a:ext cx="1485535" cy="40011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9" name="TextBox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50497" y="6733800"/>
                    <a:ext cx="1485535" cy="400110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4098" t="-9231" b="-2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" name="Group 22"/>
            <p:cNvGrpSpPr/>
            <p:nvPr/>
          </p:nvGrpSpPr>
          <p:grpSpPr>
            <a:xfrm>
              <a:off x="5421403" y="7016394"/>
              <a:ext cx="6895289" cy="6929196"/>
              <a:chOff x="5421403" y="6783919"/>
              <a:chExt cx="6895289" cy="6929196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58692" y="6855115"/>
                <a:ext cx="6858000" cy="6858000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5487417" y="10271493"/>
                <a:ext cx="102784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8887692" y="10284115"/>
                    <a:ext cx="1690719" cy="40011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20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87692" y="10284115"/>
                    <a:ext cx="1690719" cy="400110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3971" t="-7576" b="-257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TextBox 16"/>
              <p:cNvSpPr txBox="1"/>
              <p:nvPr/>
            </p:nvSpPr>
            <p:spPr>
              <a:xfrm>
                <a:off x="5421403" y="6783933"/>
                <a:ext cx="822661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8916417" y="6783919"/>
                    <a:ext cx="1485535" cy="40011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0" name="TextBox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16417" y="6783919"/>
                    <a:ext cx="1485535" cy="400110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4527" t="-9091" b="-257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" name="Group 23"/>
            <p:cNvGrpSpPr/>
            <p:nvPr/>
          </p:nvGrpSpPr>
          <p:grpSpPr>
            <a:xfrm>
              <a:off x="5334000" y="-460919"/>
              <a:ext cx="6858000" cy="6887628"/>
              <a:chOff x="5334000" y="-460919"/>
              <a:chExt cx="6858000" cy="6887628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34000" y="-431291"/>
                <a:ext cx="6858000" cy="6858000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5334000" y="2997709"/>
                <a:ext cx="102784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8763000" y="2997709"/>
                    <a:ext cx="1690719" cy="40011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20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3000" y="2997709"/>
                    <a:ext cx="1690719" cy="400110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3971" t="-9231" b="-2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TextBox 15"/>
              <p:cNvSpPr txBox="1"/>
              <p:nvPr/>
            </p:nvSpPr>
            <p:spPr>
              <a:xfrm>
                <a:off x="5334000" y="-460919"/>
                <a:ext cx="822661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8763000" y="-460919"/>
                    <a:ext cx="1485535" cy="40011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3000" y="-460919"/>
                    <a:ext cx="1485535" cy="400110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4527" t="-7576" b="-257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TextBox 24"/>
            <p:cNvSpPr txBox="1"/>
            <p:nvPr/>
          </p:nvSpPr>
          <p:spPr>
            <a:xfrm>
              <a:off x="-2835285" y="840459"/>
              <a:ext cx="20305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000" b="1" dirty="0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H1</a:t>
              </a:r>
              <a:endParaRPr lang="en-US" sz="3000" b="1" dirty="0">
                <a:solidFill>
                  <a:srgbClr val="43A0C3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-2835285" y="4854937"/>
              <a:ext cx="20305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000" b="1" dirty="0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H3</a:t>
              </a:r>
              <a:endParaRPr lang="en-US" sz="3000" b="1" dirty="0">
                <a:solidFill>
                  <a:srgbClr val="FA8428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-2835285" y="2793530"/>
              <a:ext cx="20305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000" b="1" dirty="0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average</a:t>
              </a:r>
              <a:endParaRPr lang="en-US" sz="3000" b="1" dirty="0">
                <a:solidFill>
                  <a:srgbClr val="75A88D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757777" y="-1276721"/>
              <a:ext cx="639919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-2607071" y="-1275533"/>
              <a:ext cx="623889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b="1" dirty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-2610687" y="6287045"/>
              <a:ext cx="64472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b="1" dirty="0" smtClean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  <a:endParaRPr lang="en-US" sz="5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52968" y="6287045"/>
              <a:ext cx="679994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b="1" dirty="0">
                  <a:latin typeface="Yu Gothic" charset="-128"/>
                  <a:ea typeface="Yu Gothic" charset="-128"/>
                  <a:cs typeface="Yu Gothic" charset="-128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2321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2667000" y="0"/>
            <a:ext cx="6858000" cy="6858000"/>
            <a:chOff x="2667000" y="0"/>
            <a:chExt cx="6858000" cy="6858000"/>
          </a:xfrm>
        </p:grpSpPr>
        <p:grpSp>
          <p:nvGrpSpPr>
            <p:cNvPr id="16" name="Group 15"/>
            <p:cNvGrpSpPr/>
            <p:nvPr/>
          </p:nvGrpSpPr>
          <p:grpSpPr>
            <a:xfrm>
              <a:off x="2667000" y="0"/>
              <a:ext cx="6858000" cy="6858000"/>
              <a:chOff x="2667000" y="0"/>
              <a:chExt cx="6858000" cy="68580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67000" y="0"/>
                <a:ext cx="6858000" cy="6858000"/>
              </a:xfrm>
              <a:prstGeom prst="rect">
                <a:avLst/>
              </a:prstGeom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6168055" y="0"/>
                <a:ext cx="663964" cy="3231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5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1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7764429" y="0"/>
                    <a:ext cx="1158715" cy="32316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5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5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64429" y="0"/>
                    <a:ext cx="1158715" cy="323165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2105" t="-1887" b="-207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" name="TextBox 5"/>
              <p:cNvSpPr txBox="1"/>
              <p:nvPr/>
            </p:nvSpPr>
            <p:spPr>
              <a:xfrm>
                <a:off x="6096000" y="1689237"/>
                <a:ext cx="1353108" cy="3231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7902163" y="1689237"/>
                    <a:ext cx="1578520" cy="32316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5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5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5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5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02163" y="1689237"/>
                    <a:ext cx="1578520" cy="32316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544" t="-1887" b="-2264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TextBox 7"/>
              <p:cNvSpPr txBox="1"/>
              <p:nvPr/>
            </p:nvSpPr>
            <p:spPr>
              <a:xfrm>
                <a:off x="6168055" y="3429000"/>
                <a:ext cx="1353108" cy="3231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/>
                  <p:cNvSpPr txBox="1"/>
                  <p:nvPr/>
                </p:nvSpPr>
                <p:spPr>
                  <a:xfrm>
                    <a:off x="7902163" y="3429000"/>
                    <a:ext cx="1578520" cy="32316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5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5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5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5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9" name="TextBox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02163" y="3429000"/>
                    <a:ext cx="1578520" cy="32316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1544" t="-3774" b="-207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TextBox 9"/>
              <p:cNvSpPr txBox="1"/>
              <p:nvPr/>
            </p:nvSpPr>
            <p:spPr>
              <a:xfrm>
                <a:off x="6168055" y="5143500"/>
                <a:ext cx="1448702" cy="3231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7902162" y="5143500"/>
                    <a:ext cx="1622837" cy="32316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5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5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5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5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02162" y="5143500"/>
                    <a:ext cx="1622837" cy="32316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504" t="-1887" b="-207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TextBox 11"/>
              <p:cNvSpPr txBox="1"/>
              <p:nvPr/>
            </p:nvSpPr>
            <p:spPr>
              <a:xfrm>
                <a:off x="3703182" y="952499"/>
                <a:ext cx="160973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GY94 family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509219" y="2696935"/>
                <a:ext cx="199766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H1 preferences</a:t>
                </a:r>
                <a:endParaRPr lang="en-US" sz="2000" dirty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509219" y="4441371"/>
                <a:ext cx="199766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H3 preferences</a:t>
                </a:r>
                <a:endParaRPr lang="en-US" sz="2000" dirty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211060" y="6079672"/>
                <a:ext cx="259398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average preferences</a:t>
                </a:r>
                <a:endParaRPr lang="en-US" sz="2000" dirty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18" name="Triangle 17"/>
            <p:cNvSpPr/>
            <p:nvPr/>
          </p:nvSpPr>
          <p:spPr>
            <a:xfrm flipH="1">
              <a:off x="7107516" y="4448894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flipH="1">
              <a:off x="7063407" y="2242018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flipH="1">
              <a:off x="9169172" y="2242018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/>
            <p:cNvSpPr/>
            <p:nvPr/>
          </p:nvSpPr>
          <p:spPr>
            <a:xfrm flipH="1">
              <a:off x="9274195" y="4448893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flipH="1">
              <a:off x="7055004" y="5671018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flipH="1">
              <a:off x="9160769" y="5671018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riangle 27"/>
            <p:cNvSpPr/>
            <p:nvPr/>
          </p:nvSpPr>
          <p:spPr>
            <a:xfrm flipH="1">
              <a:off x="7168429" y="6159485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riangle 28"/>
            <p:cNvSpPr/>
            <p:nvPr/>
          </p:nvSpPr>
          <p:spPr>
            <a:xfrm flipH="1">
              <a:off x="9335108" y="6159484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1067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Competing effects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37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2150654" y="-190442"/>
            <a:ext cx="7603309" cy="7411998"/>
            <a:chOff x="2194722" y="-553998"/>
            <a:chExt cx="7603309" cy="741199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4063977" y="6539212"/>
                  <a:ext cx="93153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3977" y="6539212"/>
                  <a:ext cx="931537" cy="2616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5187991" y="6554055"/>
                  <a:ext cx="1407542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7991" y="6554055"/>
                  <a:ext cx="1407542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6407668" y="6539212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27406" y="6554055"/>
              <a:ext cx="9236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YNGKP M5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16200000">
              <a:off x="3434543" y="3622702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 rot="16200000">
                  <a:off x="4696618" y="3516967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3516967"/>
                  <a:ext cx="859402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 rot="16200000">
              <a:off x="5982471" y="3503047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7087093" y="46511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16200000">
              <a:off x="3371337" y="4657208"/>
              <a:ext cx="82149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 rot="16200000">
                  <a:off x="4696618" y="4638252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4638252"/>
                  <a:ext cx="859402" cy="2616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/>
            <p:cNvSpPr txBox="1"/>
            <p:nvPr/>
          </p:nvSpPr>
          <p:spPr>
            <a:xfrm rot="16200000">
              <a:off x="6009001" y="46511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7159545" y="57814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16200000">
              <a:off x="3434542" y="5859455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 rot="16200000">
                  <a:off x="4696618" y="5778562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5778562"/>
                  <a:ext cx="859402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/>
            <p:cNvSpPr txBox="1"/>
            <p:nvPr/>
          </p:nvSpPr>
          <p:spPr>
            <a:xfrm rot="16200000">
              <a:off x="6009001" y="57814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7106485" y="3503047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 rot="5400000">
              <a:off x="8187011" y="5770867"/>
              <a:ext cx="42992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5400000">
              <a:off x="7832195" y="4719720"/>
              <a:ext cx="108876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rot="5400000">
              <a:off x="8131957" y="3535119"/>
              <a:ext cx="48923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2194722" y="3833494"/>
              <a:ext cx="1456555" cy="1121415"/>
              <a:chOff x="2194722" y="3833494"/>
              <a:chExt cx="1456555" cy="1121415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2194722" y="3833494"/>
                <a:ext cx="14565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2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27" name="Group 26"/>
              <p:cNvGrpSpPr/>
              <p:nvPr/>
            </p:nvGrpSpPr>
            <p:grpSpPr>
              <a:xfrm>
                <a:off x="2792927" y="4339355"/>
                <a:ext cx="732423" cy="615554"/>
                <a:chOff x="2592085" y="4349198"/>
                <a:chExt cx="732423" cy="615554"/>
              </a:xfrm>
            </p:grpSpPr>
            <p:sp>
              <p:nvSpPr>
                <p:cNvPr id="22" name="Oval 21"/>
                <p:cNvSpPr/>
                <p:nvPr/>
              </p:nvSpPr>
              <p:spPr>
                <a:xfrm>
                  <a:off x="3086131" y="4384054"/>
                  <a:ext cx="238066" cy="238066"/>
                </a:xfrm>
                <a:prstGeom prst="ellipse">
                  <a:avLst/>
                </a:prstGeom>
                <a:solidFill>
                  <a:srgbClr val="43A0C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2592085" y="4349198"/>
                  <a:ext cx="49404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Yes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3086442" y="4683141"/>
                  <a:ext cx="238066" cy="238066"/>
                </a:xfrm>
                <a:prstGeom prst="ellipse">
                  <a:avLst/>
                </a:prstGeom>
                <a:solidFill>
                  <a:srgbClr val="BEBEBE"/>
                </a:solidFill>
                <a:ln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2667000" y="4656975"/>
                  <a:ext cx="4203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  <p:sp>
          <p:nvSpPr>
            <p:cNvPr id="33" name="Rectangle 32"/>
            <p:cNvSpPr/>
            <p:nvPr/>
          </p:nvSpPr>
          <p:spPr>
            <a:xfrm>
              <a:off x="7185864" y="2471994"/>
              <a:ext cx="2234179" cy="4830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 rot="18494186">
              <a:off x="7370631" y="2453920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8494186">
              <a:off x="7659627" y="2625787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8494186">
              <a:off x="8724879" y="2468399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096181" y="3132130"/>
              <a:ext cx="4254876" cy="157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5623314" y="735827"/>
              <a:ext cx="1443" cy="2286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5776492" y="384102"/>
              <a:ext cx="3325" cy="7332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5930501" y="366219"/>
              <a:ext cx="3068" cy="23473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 rot="16200000">
              <a:off x="5421026" y="474670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5295994" y="1416677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5705801" y="83895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6336014" y="1144214"/>
                  <a:ext cx="79124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</m:oMath>
                  </a14:m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value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336014" y="1144214"/>
                  <a:ext cx="791242" cy="3077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4000" t="-1550" r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Oval 44"/>
            <p:cNvSpPr/>
            <p:nvPr/>
          </p:nvSpPr>
          <p:spPr>
            <a:xfrm>
              <a:off x="8968014" y="169841"/>
              <a:ext cx="92105" cy="921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8952102" y="349114"/>
              <a:ext cx="123928" cy="10683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022497" y="98882"/>
              <a:ext cx="5229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8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9042055" y="295133"/>
                  <a:ext cx="75597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8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8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2055" y="295133"/>
                  <a:ext cx="755976" cy="21544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/>
            <p:cNvSpPr txBox="1"/>
            <p:nvPr/>
          </p:nvSpPr>
          <p:spPr>
            <a:xfrm>
              <a:off x="2473837" y="-553998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381138" y="-516109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469045" y="3021442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0206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2260382" y="-574490"/>
            <a:ext cx="7603309" cy="7432490"/>
            <a:chOff x="2260382" y="-574490"/>
            <a:chExt cx="7603309" cy="7432490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grpSp>
          <p:nvGrpSpPr>
            <p:cNvPr id="54" name="Group 53"/>
            <p:cNvGrpSpPr/>
            <p:nvPr/>
          </p:nvGrpSpPr>
          <p:grpSpPr>
            <a:xfrm>
              <a:off x="2260382" y="-574490"/>
              <a:ext cx="7603309" cy="7369663"/>
              <a:chOff x="2260382" y="-574490"/>
              <a:chExt cx="7603309" cy="73696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/>
                  <p:cNvSpPr txBox="1"/>
                  <p:nvPr/>
                </p:nvSpPr>
                <p:spPr>
                  <a:xfrm>
                    <a:off x="4129637" y="6518720"/>
                    <a:ext cx="931537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1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1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1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1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" name="TextBox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29637" y="6518720"/>
                    <a:ext cx="931537" cy="261610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1627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/>
                  <p:cNvSpPr txBox="1"/>
                  <p:nvPr/>
                </p:nvSpPr>
                <p:spPr>
                  <a:xfrm>
                    <a:off x="5253651" y="6533563"/>
                    <a:ext cx="1407542" cy="26161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1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1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1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1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1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4" name="TextBox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3651" y="6533563"/>
                    <a:ext cx="1407542" cy="26161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1627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" name="TextBox 4"/>
              <p:cNvSpPr txBox="1"/>
              <p:nvPr/>
            </p:nvSpPr>
            <p:spPr>
              <a:xfrm>
                <a:off x="6473328" y="6518720"/>
                <a:ext cx="64793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7493066" y="6533563"/>
                <a:ext cx="92365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YNGKP M5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 rot="16200000">
                <a:off x="3500203" y="3602210"/>
                <a:ext cx="64793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 rot="16200000">
                    <a:off x="4762278" y="3496475"/>
                    <a:ext cx="859402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1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1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1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4762278" y="3496475"/>
                    <a:ext cx="859402" cy="26161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r="-1627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TextBox 8"/>
              <p:cNvSpPr txBox="1"/>
              <p:nvPr/>
            </p:nvSpPr>
            <p:spPr>
              <a:xfrm rot="16200000">
                <a:off x="6048131" y="3482555"/>
                <a:ext cx="53572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 rot="16200000">
                <a:off x="7152753" y="4630651"/>
                <a:ext cx="53572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 rot="16200000">
                <a:off x="3436997" y="4636716"/>
                <a:ext cx="821491" cy="2616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 rot="16200000">
                    <a:off x="4762278" y="4617760"/>
                    <a:ext cx="859402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00" dirty="0">
                        <a:latin typeface="Yu Gothic" charset="-128"/>
                        <a:ea typeface="Yu Gothic" charset="-128"/>
                        <a:cs typeface="Yu Gothic" charset="-128"/>
                      </a:rPr>
                      <a:t>GY94 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1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1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1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4762278" y="4617760"/>
                    <a:ext cx="859402" cy="261610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r="-1627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TextBox 12"/>
              <p:cNvSpPr txBox="1"/>
              <p:nvPr/>
            </p:nvSpPr>
            <p:spPr>
              <a:xfrm rot="16200000">
                <a:off x="6074661" y="4630651"/>
                <a:ext cx="53572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 rot="16200000">
                <a:off x="7225205" y="5760951"/>
                <a:ext cx="53572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 rot="16200000">
                <a:off x="3500202" y="5838963"/>
                <a:ext cx="64793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 rot="16200000">
                    <a:off x="4762278" y="5758070"/>
                    <a:ext cx="859402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00" dirty="0">
                        <a:latin typeface="Yu Gothic" charset="-128"/>
                        <a:ea typeface="Yu Gothic" charset="-128"/>
                        <a:cs typeface="Yu Gothic" charset="-128"/>
                      </a:rPr>
                      <a:t>GY94 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1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1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1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4762278" y="5758070"/>
                    <a:ext cx="859402" cy="26161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r="-1627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TextBox 16"/>
              <p:cNvSpPr txBox="1"/>
              <p:nvPr/>
            </p:nvSpPr>
            <p:spPr>
              <a:xfrm rot="16200000">
                <a:off x="6074661" y="5760951"/>
                <a:ext cx="53572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7172145" y="3482555"/>
                <a:ext cx="53572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 rot="5400000">
                <a:off x="8252671" y="5750375"/>
                <a:ext cx="429926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200" i="1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200" i="1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200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 rot="5400000">
                <a:off x="7897855" y="4699228"/>
                <a:ext cx="108876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200" i="1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200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 rot="5400000">
                <a:off x="8197617" y="3514627"/>
                <a:ext cx="489236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200" i="1" dirty="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200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2260382" y="3813002"/>
                <a:ext cx="1456555" cy="1121415"/>
                <a:chOff x="2194722" y="3833494"/>
                <a:chExt cx="1456555" cy="1121415"/>
              </a:xfrm>
            </p:grpSpPr>
            <p:sp>
              <p:nvSpPr>
                <p:cNvPr id="24" name="TextBox 23"/>
                <p:cNvSpPr txBox="1"/>
                <p:nvPr/>
              </p:nvSpPr>
              <p:spPr>
                <a:xfrm>
                  <a:off x="2194722" y="3833494"/>
                  <a:ext cx="14565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2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from focal sequence?</a:t>
                  </a:r>
                  <a:endParaRPr lang="en-US" sz="12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27" name="Group 26"/>
                <p:cNvGrpSpPr/>
                <p:nvPr/>
              </p:nvGrpSpPr>
              <p:grpSpPr>
                <a:xfrm>
                  <a:off x="2792927" y="4339355"/>
                  <a:ext cx="732423" cy="615554"/>
                  <a:chOff x="2592085" y="4349198"/>
                  <a:chExt cx="732423" cy="615554"/>
                </a:xfrm>
              </p:grpSpPr>
              <p:sp>
                <p:nvSpPr>
                  <p:cNvPr id="22" name="Oval 21"/>
                  <p:cNvSpPr/>
                  <p:nvPr/>
                </p:nvSpPr>
                <p:spPr>
                  <a:xfrm>
                    <a:off x="3086131" y="4384054"/>
                    <a:ext cx="238066" cy="238066"/>
                  </a:xfrm>
                  <a:prstGeom prst="ellipse">
                    <a:avLst/>
                  </a:prstGeom>
                  <a:solidFill>
                    <a:srgbClr val="FA842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/>
                  </a:p>
                </p:txBody>
              </p:sp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2592085" y="4349198"/>
                    <a:ext cx="494046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14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Yes</a:t>
                    </a:r>
                    <a:endParaRPr lang="en-US" sz="14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5" name="Oval 24"/>
                  <p:cNvSpPr/>
                  <p:nvPr/>
                </p:nvSpPr>
                <p:spPr>
                  <a:xfrm>
                    <a:off x="3086442" y="4683141"/>
                    <a:ext cx="238066" cy="238066"/>
                  </a:xfrm>
                  <a:prstGeom prst="ellipse">
                    <a:avLst/>
                  </a:prstGeom>
                  <a:solidFill>
                    <a:srgbClr val="BEBEBE"/>
                  </a:solidFill>
                  <a:ln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/>
                  </a:p>
                </p:txBody>
              </p:sp>
              <p:sp>
                <p:nvSpPr>
                  <p:cNvPr id="26" name="TextBox 25"/>
                  <p:cNvSpPr txBox="1"/>
                  <p:nvPr/>
                </p:nvSpPr>
                <p:spPr>
                  <a:xfrm>
                    <a:off x="2667000" y="4656975"/>
                    <a:ext cx="420308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14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No</a:t>
                    </a:r>
                    <a:endParaRPr lang="en-US" sz="14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</p:grpSp>
          <p:sp>
            <p:nvSpPr>
              <p:cNvPr id="33" name="Rectangle 32"/>
              <p:cNvSpPr/>
              <p:nvPr/>
            </p:nvSpPr>
            <p:spPr>
              <a:xfrm>
                <a:off x="7251524" y="2451502"/>
                <a:ext cx="2234179" cy="4830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8494186">
                <a:off x="7436291" y="2433428"/>
                <a:ext cx="3898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 rot="18494186">
                <a:off x="7725287" y="2605295"/>
                <a:ext cx="9348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 rot="18494186">
                <a:off x="8790539" y="2447907"/>
                <a:ext cx="43633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161841" y="3111638"/>
                <a:ext cx="4254876" cy="1574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Straight Connector 34"/>
              <p:cNvCxnSpPr/>
              <p:nvPr/>
            </p:nvCxnSpPr>
            <p:spPr>
              <a:xfrm>
                <a:off x="5928583" y="1800153"/>
                <a:ext cx="0" cy="29554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H="1">
                <a:off x="6076542" y="1778924"/>
                <a:ext cx="6265" cy="92628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H="1">
                <a:off x="6212449" y="362047"/>
                <a:ext cx="3068" cy="234731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/>
              <p:cNvSpPr txBox="1"/>
              <p:nvPr/>
            </p:nvSpPr>
            <p:spPr>
              <a:xfrm rot="16200000">
                <a:off x="5733658" y="1514668"/>
                <a:ext cx="3898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 rot="16200000">
                <a:off x="5613097" y="1227315"/>
                <a:ext cx="9348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 rot="16200000">
                <a:off x="5985474" y="56343"/>
                <a:ext cx="43633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/>
                  <p:cNvSpPr txBox="1"/>
                  <p:nvPr/>
                </p:nvSpPr>
                <p:spPr>
                  <a:xfrm rot="16200000">
                    <a:off x="6401674" y="1123722"/>
                    <a:ext cx="791242" cy="30777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4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</m:oMath>
                    </a14:m>
                    <a:r>
                      <a:rPr lang="en-US" sz="14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value</a:t>
                    </a:r>
                    <a:endParaRPr lang="en-US" sz="14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44" name="TextBox 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6401674" y="1123722"/>
                    <a:ext cx="791242" cy="307777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4000" t="-1550" r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5" name="Oval 44"/>
              <p:cNvSpPr/>
              <p:nvPr/>
            </p:nvSpPr>
            <p:spPr>
              <a:xfrm>
                <a:off x="9033674" y="149349"/>
                <a:ext cx="92105" cy="9210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46" name="Triangle 45"/>
              <p:cNvSpPr/>
              <p:nvPr/>
            </p:nvSpPr>
            <p:spPr>
              <a:xfrm>
                <a:off x="9017762" y="328622"/>
                <a:ext cx="123928" cy="10683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9088157" y="78390"/>
                <a:ext cx="52290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8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9107715" y="274641"/>
                    <a:ext cx="755976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8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8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8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48" name="TextBox 4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07715" y="274641"/>
                    <a:ext cx="755976" cy="215444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b="-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9" name="TextBox 48"/>
              <p:cNvSpPr txBox="1"/>
              <p:nvPr/>
            </p:nvSpPr>
            <p:spPr>
              <a:xfrm>
                <a:off x="2539497" y="-574490"/>
                <a:ext cx="4491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A</a:t>
                </a:r>
                <a:endParaRPr lang="en-US" sz="3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6446798" y="-536601"/>
                <a:ext cx="45717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b="1" dirty="0">
                    <a:latin typeface="Yu Gothic" charset="-128"/>
                    <a:ea typeface="Yu Gothic" charset="-128"/>
                    <a:cs typeface="Yu Gothic" charset="-128"/>
                  </a:rPr>
                  <a:t>B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2534705" y="3000950"/>
                <a:ext cx="46038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b="1" dirty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5567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</a:t>
            </a:r>
            <a:r>
              <a:rPr lang="en-US" sz="3000" b="1" dirty="0" smtClean="0">
                <a:solidFill>
                  <a:schemeClr val="bg1"/>
                </a:solidFill>
              </a:rPr>
              <a:t>UPPLEMENTAL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sz="3000" b="1" dirty="0" smtClean="0">
                <a:solidFill>
                  <a:schemeClr val="bg1"/>
                </a:solidFill>
              </a:rPr>
              <a:t>FIGURES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67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Preference Sets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428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34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raw figures come from `</a:t>
            </a:r>
            <a:r>
              <a:rPr lang="en-US" dirty="0" err="1" smtClean="0"/>
              <a:t>figures.ipynb</a:t>
            </a:r>
            <a:r>
              <a:rPr lang="en-US" dirty="0" smtClean="0"/>
              <a:t>` in this directory. </a:t>
            </a:r>
          </a:p>
          <a:p>
            <a:r>
              <a:rPr lang="en-US" dirty="0" smtClean="0"/>
              <a:t>If you don’t change the size of the output figure you should be able to plop them into this presentation to produce the final figures.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414481"/>
            <a:ext cx="86233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52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Full Experiments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85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/>
          <p:cNvGrpSpPr/>
          <p:nvPr/>
        </p:nvGrpSpPr>
        <p:grpSpPr>
          <a:xfrm>
            <a:off x="688842" y="-683641"/>
            <a:ext cx="9071167" cy="11341177"/>
            <a:chOff x="688842" y="-683641"/>
            <a:chExt cx="9071167" cy="11341177"/>
          </a:xfrm>
        </p:grpSpPr>
        <p:grpSp>
          <p:nvGrpSpPr>
            <p:cNvPr id="83" name="Group 82"/>
            <p:cNvGrpSpPr/>
            <p:nvPr/>
          </p:nvGrpSpPr>
          <p:grpSpPr>
            <a:xfrm>
              <a:off x="913423" y="-683640"/>
              <a:ext cx="4470400" cy="4684140"/>
              <a:chOff x="825500" y="-1984980"/>
              <a:chExt cx="4470400" cy="4684140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612"/>
              <a:stretch/>
            </p:blipFill>
            <p:spPr>
              <a:xfrm>
                <a:off x="825500" y="-1948321"/>
                <a:ext cx="4470400" cy="4308927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1474236" y="2360606"/>
                <a:ext cx="30651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16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4100803" y="-1026367"/>
                <a:ext cx="1" cy="37322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4223657" y="-1620743"/>
                <a:ext cx="3109" cy="11495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4349620" y="-1620743"/>
                <a:ext cx="3110" cy="365014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/>
              <p:cNvSpPr txBox="1"/>
              <p:nvPr/>
            </p:nvSpPr>
            <p:spPr>
              <a:xfrm rot="5400000">
                <a:off x="3905620" y="-1315077"/>
                <a:ext cx="3898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 rot="5400000">
                <a:off x="3759074" y="-143149"/>
                <a:ext cx="9348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 rot="5400000">
                <a:off x="4151218" y="-1889922"/>
                <a:ext cx="43633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5271921" y="-85552"/>
              <a:ext cx="4488088" cy="4556042"/>
              <a:chOff x="5383823" y="-493127"/>
              <a:chExt cx="4488088" cy="4556042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028"/>
              <a:stretch/>
            </p:blipFill>
            <p:spPr>
              <a:xfrm>
                <a:off x="5547561" y="-493127"/>
                <a:ext cx="4324350" cy="3674477"/>
              </a:xfrm>
              <a:prstGeom prst="rect">
                <a:avLst/>
              </a:prstGeom>
            </p:spPr>
          </p:pic>
          <p:grpSp>
            <p:nvGrpSpPr>
              <p:cNvPr id="88" name="Group 87"/>
              <p:cNvGrpSpPr/>
              <p:nvPr/>
            </p:nvGrpSpPr>
            <p:grpSpPr>
              <a:xfrm>
                <a:off x="8631452" y="-171625"/>
                <a:ext cx="1078875" cy="496453"/>
                <a:chOff x="8631452" y="-171625"/>
                <a:chExt cx="1078875" cy="496453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8651927" y="-85552"/>
                  <a:ext cx="130053" cy="13005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Triangle 84"/>
                <p:cNvSpPr/>
                <p:nvPr/>
              </p:nvSpPr>
              <p:spPr>
                <a:xfrm>
                  <a:off x="8631452" y="153448"/>
                  <a:ext cx="174987" cy="150851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8781980" y="-171625"/>
                  <a:ext cx="60785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TextBox 86"/>
                    <p:cNvSpPr txBox="1"/>
                    <p:nvPr/>
                  </p:nvSpPr>
                  <p:spPr>
                    <a:xfrm>
                      <a:off x="8807900" y="78607"/>
                      <a:ext cx="90242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0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TextBox 8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07900" y="78607"/>
                      <a:ext cx="902427" cy="246221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9" name="TextBox 88"/>
              <p:cNvSpPr txBox="1"/>
              <p:nvPr/>
            </p:nvSpPr>
            <p:spPr>
              <a:xfrm rot="18494186">
                <a:off x="6400233" y="3181921"/>
                <a:ext cx="4299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 rot="18494186">
                <a:off x="7110139" y="3380035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 rot="18494186">
                <a:off x="8763730" y="3222062"/>
                <a:ext cx="4892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/>
                  <p:cNvSpPr txBox="1"/>
                  <p:nvPr/>
                </p:nvSpPr>
                <p:spPr>
                  <a:xfrm rot="16200000">
                    <a:off x="5087940" y="1056463"/>
                    <a:ext cx="961097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</m:oMath>
                    </a14:m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value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92" name="TextBox 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5087940" y="1056463"/>
                    <a:ext cx="961097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0000" t="-5732" r="-26667" b="-19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1" name="Group 120"/>
            <p:cNvGrpSpPr/>
            <p:nvPr/>
          </p:nvGrpSpPr>
          <p:grpSpPr>
            <a:xfrm>
              <a:off x="1540310" y="4391419"/>
              <a:ext cx="8058115" cy="6266117"/>
              <a:chOff x="1184408" y="4527716"/>
              <a:chExt cx="8058115" cy="6266117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1184408" y="5020801"/>
                <a:ext cx="8058115" cy="5773032"/>
                <a:chOff x="1184408" y="5020801"/>
                <a:chExt cx="8058115" cy="5773032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27" t="12573" r="4125" b="20120"/>
                <a:stretch/>
              </p:blipFill>
              <p:spPr>
                <a:xfrm>
                  <a:off x="1461407" y="5020801"/>
                  <a:ext cx="7405008" cy="5462142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TextBox 93"/>
                    <p:cNvSpPr txBox="1"/>
                    <p:nvPr/>
                  </p:nvSpPr>
                  <p:spPr>
                    <a:xfrm>
                      <a:off x="2095528" y="10516834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4" name="TextBox 9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95528" y="10516834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TextBox 94"/>
                    <p:cNvSpPr txBox="1"/>
                    <p:nvPr/>
                  </p:nvSpPr>
                  <p:spPr>
                    <a:xfrm>
                      <a:off x="3937951" y="10516834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5" name="TextBox 9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37951" y="10516834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6" name="TextBox 95"/>
                <p:cNvSpPr txBox="1"/>
                <p:nvPr/>
              </p:nvSpPr>
              <p:spPr>
                <a:xfrm>
                  <a:off x="5843499" y="10516833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7597834" y="10516832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YNGKP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8" name="TextBox 97"/>
                <p:cNvSpPr txBox="1"/>
                <p:nvPr/>
              </p:nvSpPr>
              <p:spPr>
                <a:xfrm rot="16200000">
                  <a:off x="978103" y="5669104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TextBox 98"/>
                    <p:cNvSpPr txBox="1"/>
                    <p:nvPr/>
                  </p:nvSpPr>
                  <p:spPr>
                    <a:xfrm rot="16200000">
                      <a:off x="3038715" y="5669104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9" name="TextBox 9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38715" y="5669104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222"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0" name="TextBox 99"/>
                <p:cNvSpPr txBox="1"/>
                <p:nvPr/>
              </p:nvSpPr>
              <p:spPr>
                <a:xfrm rot="16200000">
                  <a:off x="5067745" y="5669104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 rot="16200000">
                  <a:off x="6889454" y="5669104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2" name="TextBox 101"/>
                <p:cNvSpPr txBox="1"/>
                <p:nvPr/>
              </p:nvSpPr>
              <p:spPr>
                <a:xfrm rot="16200000">
                  <a:off x="978102" y="7487953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3" name="TextBox 102"/>
                    <p:cNvSpPr txBox="1"/>
                    <p:nvPr/>
                  </p:nvSpPr>
                  <p:spPr>
                    <a:xfrm rot="16200000">
                      <a:off x="3038712" y="7487953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03" name="TextBox 10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38712" y="7487953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2222" r="-17778" b="-6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4" name="TextBox 103"/>
                <p:cNvSpPr txBox="1"/>
                <p:nvPr/>
              </p:nvSpPr>
              <p:spPr>
                <a:xfrm rot="16200000">
                  <a:off x="5089395" y="7487952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5" name="TextBox 104"/>
                <p:cNvSpPr txBox="1"/>
                <p:nvPr/>
              </p:nvSpPr>
              <p:spPr>
                <a:xfrm rot="16200000">
                  <a:off x="6889454" y="7487952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 rot="16200000">
                  <a:off x="978103" y="932745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TextBox 106"/>
                    <p:cNvSpPr txBox="1"/>
                    <p:nvPr/>
                  </p:nvSpPr>
                  <p:spPr>
                    <a:xfrm rot="16200000">
                      <a:off x="3094302" y="9327450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07" name="TextBox 10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94302" y="9327450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222"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8" name="TextBox 107"/>
                <p:cNvSpPr txBox="1"/>
                <p:nvPr/>
              </p:nvSpPr>
              <p:spPr>
                <a:xfrm rot="16200000">
                  <a:off x="5152568" y="9327450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9" name="TextBox 108"/>
                <p:cNvSpPr txBox="1"/>
                <p:nvPr/>
              </p:nvSpPr>
              <p:spPr>
                <a:xfrm rot="16200000">
                  <a:off x="6937196" y="9327450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8694537" y="5477081"/>
                  <a:ext cx="279470" cy="4512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 rot="5400000">
                  <a:off x="8799076" y="9477491"/>
                  <a:ext cx="47160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 rot="5400000">
                  <a:off x="8432057" y="7560577"/>
                  <a:ext cx="123463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 rot="5400000">
                  <a:off x="8819971" y="5617196"/>
                  <a:ext cx="5373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16" name="Oval 115"/>
              <p:cNvSpPr/>
              <p:nvPr/>
            </p:nvSpPr>
            <p:spPr>
              <a:xfrm>
                <a:off x="3437882" y="4689928"/>
                <a:ext cx="238066" cy="238066"/>
              </a:xfrm>
              <a:prstGeom prst="ellipse">
                <a:avLst/>
              </a:prstGeom>
              <a:solidFill>
                <a:srgbClr val="43A0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3628990" y="4655072"/>
                <a:ext cx="494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1847584" y="4527716"/>
                <a:ext cx="166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4205647" y="4680085"/>
                <a:ext cx="238066" cy="238066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479366" y="4645229"/>
                <a:ext cx="420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122" name="TextBox 121"/>
            <p:cNvSpPr txBox="1"/>
            <p:nvPr/>
          </p:nvSpPr>
          <p:spPr>
            <a:xfrm>
              <a:off x="913423" y="-646981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5552916" y="-683641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688842" y="4162420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4358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-1387245" y="-2034612"/>
            <a:ext cx="14662256" cy="14731873"/>
            <a:chOff x="-1387245" y="-2034612"/>
            <a:chExt cx="14662256" cy="147318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7" b="15111"/>
            <a:stretch/>
          </p:blipFill>
          <p:spPr>
            <a:xfrm>
              <a:off x="-936168" y="6194382"/>
              <a:ext cx="6542065" cy="5821727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5631" y="-1658292"/>
              <a:ext cx="6858000" cy="68580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2" t="12798" r="4239" b="19987"/>
            <a:stretch/>
          </p:blipFill>
          <p:spPr>
            <a:xfrm>
              <a:off x="6371102" y="6757533"/>
              <a:ext cx="6241254" cy="460966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3" b="4653"/>
            <a:stretch/>
          </p:blipFill>
          <p:spPr>
            <a:xfrm>
              <a:off x="-698539" y="-1324942"/>
              <a:ext cx="6514935" cy="6538849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-1387245" y="-2034612"/>
              <a:ext cx="14662256" cy="14731873"/>
              <a:chOff x="-1387245" y="-2034612"/>
              <a:chExt cx="14662256" cy="14731873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-1098175" y="-1246554"/>
                <a:ext cx="6306071" cy="6793603"/>
                <a:chOff x="-1055132" y="-1633450"/>
                <a:chExt cx="6306071" cy="6793603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-919370" y="472109"/>
                  <a:ext cx="233570" cy="1933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 rot="5400000">
                  <a:off x="2522883" y="2534401"/>
                  <a:ext cx="233570" cy="47464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401535" y="4790821"/>
                  <a:ext cx="48494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Amino-acid divergence from focal sequence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 rot="16200000">
                  <a:off x="-2129785" y="1254023"/>
                  <a:ext cx="25186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Number of sequences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-262093" y="-1633450"/>
                  <a:ext cx="20441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high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-262093" y="-708577"/>
                  <a:ext cx="27414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intermediate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-262093" y="216296"/>
                  <a:ext cx="14253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7469475" y="5104138"/>
                <a:ext cx="46939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</a:t>
                </a:r>
              </a:p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(average nucleotide substitutions per site)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-1387245" y="6684069"/>
                <a:ext cx="6546486" cy="6013192"/>
                <a:chOff x="-1162854" y="6423891"/>
                <a:chExt cx="6546486" cy="6013192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-1162854" y="8312108"/>
                  <a:ext cx="6080698" cy="4124975"/>
                  <a:chOff x="-1162854" y="8312108"/>
                  <a:chExt cx="6080698" cy="4124975"/>
                </a:xfrm>
              </p:grpSpPr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503340" y="11769159"/>
                    <a:ext cx="51328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low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2039119" y="11766388"/>
                    <a:ext cx="138211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intermediate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4329221" y="11760480"/>
                    <a:ext cx="58862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high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926635" y="12067751"/>
                    <a:ext cx="36070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Divergence from focal sequence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" name="TextBox 23"/>
                      <p:cNvSpPr txBox="1"/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n-US" sz="2500" i="1" dirty="0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</m:oMath>
                        </a14:m>
                        <a:r>
                          <a:rPr lang="en-US" sz="2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</a:t>
                        </a:r>
                        <a:r>
                          <a:rPr lang="en-US" sz="20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value</a:t>
                        </a:r>
                        <a:endParaRPr lang="en-US" sz="20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" name="TextBox 2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t="-4945" r="-17722" b="-494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6" name="Group 35"/>
                <p:cNvGrpSpPr/>
                <p:nvPr/>
              </p:nvGrpSpPr>
              <p:grpSpPr>
                <a:xfrm>
                  <a:off x="3848520" y="7147214"/>
                  <a:ext cx="1535112" cy="307777"/>
                  <a:chOff x="3930246" y="6694734"/>
                  <a:chExt cx="1535112" cy="307777"/>
                </a:xfrm>
              </p:grpSpPr>
              <p:sp>
                <p:nvSpPr>
                  <p:cNvPr id="28" name="Triangle 27"/>
                  <p:cNvSpPr/>
                  <p:nvPr/>
                </p:nvSpPr>
                <p:spPr>
                  <a:xfrm>
                    <a:off x="3930246" y="6715272"/>
                    <a:ext cx="309372" cy="266700"/>
                  </a:xfrm>
                  <a:prstGeom prst="triangl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" name="TextBox 28"/>
                      <p:cNvSpPr txBox="1"/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 err="1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ExpCM</a:t>
                        </a:r>
                        <a:r>
                          <a:rPr lang="en-US" sz="14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Γ</m:t>
                            </m:r>
                            <m: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𝜔</m:t>
                            </m:r>
                          </m:oMath>
                        </a14:m>
                        <a:endParaRPr lang="en-US" sz="14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9" name="TextBox 2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l="-1478" t="-3922" b="-1960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7" name="Group 36"/>
                <p:cNvGrpSpPr/>
                <p:nvPr/>
              </p:nvGrpSpPr>
              <p:grpSpPr>
                <a:xfrm>
                  <a:off x="3884173" y="6780809"/>
                  <a:ext cx="1048290" cy="307777"/>
                  <a:chOff x="3884173" y="6780809"/>
                  <a:chExt cx="1048290" cy="307777"/>
                </a:xfrm>
              </p:grpSpPr>
              <p:sp>
                <p:nvSpPr>
                  <p:cNvPr id="27" name="Oval 26"/>
                  <p:cNvSpPr/>
                  <p:nvPr/>
                </p:nvSpPr>
                <p:spPr>
                  <a:xfrm>
                    <a:off x="3884173" y="6815665"/>
                    <a:ext cx="238066" cy="238066"/>
                  </a:xfrm>
                  <a:prstGeom prst="ellips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4157892" y="6780809"/>
                    <a:ext cx="77457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14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31" name="TextBox 30"/>
                <p:cNvSpPr txBox="1"/>
                <p:nvPr/>
              </p:nvSpPr>
              <p:spPr>
                <a:xfrm>
                  <a:off x="3815490" y="6423891"/>
                  <a:ext cx="72968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14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5782794" y="6882123"/>
                <a:ext cx="7492217" cy="5226116"/>
                <a:chOff x="5796802" y="6479972"/>
                <a:chExt cx="7492217" cy="522611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610"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/>
                    <p:cNvSpPr txBox="1"/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40" name="TextBox 3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1" name="TextBox 40"/>
                <p:cNvSpPr txBox="1"/>
                <p:nvPr/>
              </p:nvSpPr>
              <p:spPr>
                <a:xfrm>
                  <a:off x="10066178" y="1096505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11510419" y="1096505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YNGKP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 rot="16200000">
                  <a:off x="5924287" y="6835358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7500796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 rot="16200000">
                  <a:off x="9106684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 rot="16200000">
                  <a:off x="10665505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 rot="16200000">
                  <a:off x="5914306" y="8515779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 rot="16200000">
                  <a:off x="7524451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 rot="16200000">
                  <a:off x="9121707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 rot="16200000">
                  <a:off x="10718963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 rot="16200000">
                  <a:off x="5924286" y="1000126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 rot="16200000">
                  <a:off x="753843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 rot="16200000">
                  <a:off x="918285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 rot="16200000">
                  <a:off x="10735822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 rot="5400000">
                  <a:off x="12401762" y="6935866"/>
                  <a:ext cx="537327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</a:t>
                  </a:r>
                  <a:r>
                    <a:rPr lang="en-US" sz="1400" dirty="0" smtClean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igh</a:t>
                  </a:r>
                  <a:endParaRPr lang="en-US" sz="1400" dirty="0">
                    <a:solidFill>
                      <a:srgbClr val="B6611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 rot="5400000">
                  <a:off x="12077090" y="8452033"/>
                  <a:ext cx="1234633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A842A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400" dirty="0">
                    <a:solidFill>
                      <a:srgbClr val="FA842A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 rot="5400000">
                  <a:off x="12458605" y="9887440"/>
                  <a:ext cx="471604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BA564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sz="1400" dirty="0">
                    <a:solidFill>
                      <a:srgbClr val="FBA564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>
                <a:xfrm rot="5400000">
                  <a:off x="12137581" y="8331680"/>
                  <a:ext cx="193354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Divergence level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8902141" y="11336756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 rot="16200000">
                  <a:off x="5144540" y="8518429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62" name="TextBox 61"/>
              <p:cNvSpPr txBox="1"/>
              <p:nvPr/>
            </p:nvSpPr>
            <p:spPr>
              <a:xfrm>
                <a:off x="-728843" y="-2034612"/>
                <a:ext cx="53732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A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6357471" y="-2034612"/>
                <a:ext cx="54854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>
                    <a:latin typeface="Yu Gothic" charset="-128"/>
                    <a:ea typeface="Yu Gothic" charset="-128"/>
                    <a:cs typeface="Yu Gothic" charset="-128"/>
                  </a:rPr>
                  <a:t>B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-792425" y="5639553"/>
                <a:ext cx="55335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6317430" y="5639553"/>
                <a:ext cx="58060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D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8308056" y="6340012"/>
                <a:ext cx="238066" cy="238066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8499164" y="6305156"/>
                <a:ext cx="494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6717758" y="6177800"/>
                <a:ext cx="166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9075821" y="6330169"/>
                <a:ext cx="238066" cy="238066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9349540" y="6295313"/>
                <a:ext cx="420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75" name="Oval 74"/>
            <p:cNvSpPr/>
            <p:nvPr/>
          </p:nvSpPr>
          <p:spPr>
            <a:xfrm>
              <a:off x="11682559" y="-1138711"/>
              <a:ext cx="97339" cy="973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2466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-9149952" y="-3161230"/>
            <a:ext cx="30239328" cy="8801328"/>
            <a:chOff x="-9149952" y="-3161230"/>
            <a:chExt cx="30239328" cy="8801328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8112" y="-3115668"/>
              <a:ext cx="7959451" cy="7959451"/>
            </a:xfrm>
            <a:prstGeom prst="rect">
              <a:avLst/>
            </a:prstGeom>
          </p:spPr>
        </p:pic>
        <p:grpSp>
          <p:nvGrpSpPr>
            <p:cNvPr id="55" name="Group 54"/>
            <p:cNvGrpSpPr/>
            <p:nvPr/>
          </p:nvGrpSpPr>
          <p:grpSpPr>
            <a:xfrm>
              <a:off x="-9149952" y="-3161230"/>
              <a:ext cx="30239328" cy="8801328"/>
              <a:chOff x="-9149952" y="-3161230"/>
              <a:chExt cx="30239328" cy="8801328"/>
            </a:xfrm>
          </p:grpSpPr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9149952" y="-1591769"/>
                <a:ext cx="10258062" cy="7177225"/>
              </a:xfrm>
              <a:prstGeom prst="rect">
                <a:avLst/>
              </a:prstGeom>
            </p:spPr>
          </p:pic>
          <p:grpSp>
            <p:nvGrpSpPr>
              <p:cNvPr id="51" name="Group 50"/>
              <p:cNvGrpSpPr/>
              <p:nvPr/>
            </p:nvGrpSpPr>
            <p:grpSpPr>
              <a:xfrm>
                <a:off x="-8582308" y="-3161230"/>
                <a:ext cx="29671684" cy="8801328"/>
                <a:chOff x="-8582308" y="-3161230"/>
                <a:chExt cx="29671684" cy="8801328"/>
              </a:xfrm>
            </p:grpSpPr>
            <p:grpSp>
              <p:nvGrpSpPr>
                <p:cNvPr id="50" name="Group 49"/>
                <p:cNvGrpSpPr/>
                <p:nvPr/>
              </p:nvGrpSpPr>
              <p:grpSpPr>
                <a:xfrm>
                  <a:off x="9941584" y="-3161230"/>
                  <a:ext cx="11147792" cy="7776423"/>
                  <a:chOff x="8879799" y="-3161230"/>
                  <a:chExt cx="11147792" cy="7776423"/>
                </a:xfrm>
              </p:grpSpPr>
              <p:grpSp>
                <p:nvGrpSpPr>
                  <p:cNvPr id="47" name="Group 46"/>
                  <p:cNvGrpSpPr/>
                  <p:nvPr/>
                </p:nvGrpSpPr>
                <p:grpSpPr>
                  <a:xfrm>
                    <a:off x="9214550" y="-1710297"/>
                    <a:ext cx="10813041" cy="6325490"/>
                    <a:chOff x="9036130" y="-1117508"/>
                    <a:chExt cx="10813041" cy="6325490"/>
                  </a:xfrm>
                </p:grpSpPr>
                <p:sp>
                  <p:nvSpPr>
                    <p:cNvPr id="6" name="TextBox 5"/>
                    <p:cNvSpPr txBox="1"/>
                    <p:nvPr/>
                  </p:nvSpPr>
                  <p:spPr>
                    <a:xfrm>
                      <a:off x="12192000" y="-1103192"/>
                      <a:ext cx="3984230" cy="132343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40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Non-uniform stationary state</a:t>
                      </a:r>
                      <a:endParaRPr lang="en-US" sz="4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" name="TextBox 6"/>
                        <p:cNvSpPr txBox="1"/>
                        <p:nvPr/>
                      </p:nvSpPr>
                      <p:spPr>
                        <a:xfrm>
                          <a:off x="16411868" y="-1117508"/>
                          <a:ext cx="2871789" cy="132343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4000" i="1" smtClean="0"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Γ</m:t>
                              </m:r>
                              <m:r>
                                <a:rPr lang="en-US" sz="400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a14:m>
                          <a:r>
                            <a:rPr lang="en-US" sz="40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 rate variation</a:t>
                          </a:r>
                          <a:endParaRPr lang="en-US" sz="40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7" name="TextBox 6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6411868" y="-1117508"/>
                          <a:ext cx="2871789" cy="1323439"/>
                        </a:xfrm>
                        <a:prstGeom prst="rect">
                          <a:avLst/>
                        </a:prstGeom>
                        <a:blipFill rotWithShape="0">
                          <a:blip r:embed="rId4"/>
                          <a:stretch>
                            <a:fillRect t="-8257" b="-1834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2" name="TextBox 1"/>
                    <p:cNvSpPr txBox="1"/>
                    <p:nvPr/>
                  </p:nvSpPr>
                  <p:spPr>
                    <a:xfrm>
                      <a:off x="10161373" y="3105043"/>
                      <a:ext cx="1619354" cy="6155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34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endParaRPr lang="en-US" sz="34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" name="TextBox 2"/>
                        <p:cNvSpPr txBox="1"/>
                        <p:nvPr/>
                      </p:nvSpPr>
                      <p:spPr>
                        <a:xfrm>
                          <a:off x="9036130" y="4387795"/>
                          <a:ext cx="2744597" cy="61555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3400" dirty="0" err="1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ExpCM</a:t>
                          </a:r>
                          <a:r>
                            <a:rPr lang="en-US" sz="34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3400" i="1" smtClean="0"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Γ</m:t>
                              </m:r>
                              <m:r>
                                <a:rPr lang="el-GR" sz="3400" i="1" smtClean="0"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𝜔</m:t>
                              </m:r>
                            </m:oMath>
                          </a14:m>
                          <a:endParaRPr lang="en-US" sz="34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" name="TextBox 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036130" y="4387795"/>
                          <a:ext cx="2744597" cy="615553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 l="-6222" t="-14851" b="-33663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4" name="TextBox 3"/>
                    <p:cNvSpPr txBox="1"/>
                    <p:nvPr/>
                  </p:nvSpPr>
                  <p:spPr>
                    <a:xfrm>
                      <a:off x="10512431" y="615801"/>
                      <a:ext cx="1268296" cy="6155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34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</a:t>
                      </a:r>
                      <a:endParaRPr lang="en-US" sz="34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grpSp>
                  <p:nvGrpSpPr>
                    <p:cNvPr id="46" name="Group 45"/>
                    <p:cNvGrpSpPr/>
                    <p:nvPr/>
                  </p:nvGrpSpPr>
                  <p:grpSpPr>
                    <a:xfrm>
                      <a:off x="11906504" y="339527"/>
                      <a:ext cx="7942667" cy="4868455"/>
                      <a:chOff x="6464709" y="8502220"/>
                      <a:chExt cx="4750247" cy="1786797"/>
                    </a:xfrm>
                  </p:grpSpPr>
                  <p:sp>
                    <p:nvSpPr>
                      <p:cNvPr id="8" name="Rectangle 7"/>
                      <p:cNvSpPr/>
                      <p:nvPr/>
                    </p:nvSpPr>
                    <p:spPr>
                      <a:xfrm>
                        <a:off x="6464709" y="9445499"/>
                        <a:ext cx="2314577" cy="372728"/>
                      </a:xfrm>
                      <a:prstGeom prst="rect">
                        <a:avLst/>
                      </a:prstGeom>
                      <a:solidFill>
                        <a:srgbClr val="439FC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10" name="Rectangle 9"/>
                      <p:cNvSpPr/>
                      <p:nvPr/>
                    </p:nvSpPr>
                    <p:spPr>
                      <a:xfrm>
                        <a:off x="8900379" y="9443801"/>
                        <a:ext cx="2314577" cy="37272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8575">
                        <a:solidFill>
                          <a:srgbClr val="BEBEB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grpSp>
                    <p:nvGrpSpPr>
                      <p:cNvPr id="12" name="Group 11"/>
                      <p:cNvGrpSpPr/>
                      <p:nvPr/>
                    </p:nvGrpSpPr>
                    <p:grpSpPr>
                      <a:xfrm>
                        <a:off x="6464709" y="9914591"/>
                        <a:ext cx="4750247" cy="374426"/>
                        <a:chOff x="5372099" y="2054004"/>
                        <a:chExt cx="4750247" cy="374426"/>
                      </a:xfrm>
                    </p:grpSpPr>
                    <p:sp>
                      <p:nvSpPr>
                        <p:cNvPr id="13" name="Rectangle 12"/>
                        <p:cNvSpPr/>
                        <p:nvPr/>
                      </p:nvSpPr>
                      <p:spPr>
                        <a:xfrm>
                          <a:off x="5372099" y="2055702"/>
                          <a:ext cx="2314576" cy="372728"/>
                        </a:xfrm>
                        <a:prstGeom prst="rect">
                          <a:avLst/>
                        </a:prstGeom>
                        <a:solidFill>
                          <a:srgbClr val="439FC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14" name="Rectangle 13"/>
                        <p:cNvSpPr/>
                        <p:nvPr/>
                      </p:nvSpPr>
                      <p:spPr>
                        <a:xfrm>
                          <a:off x="7807770" y="2054004"/>
                          <a:ext cx="2314576" cy="372728"/>
                        </a:xfrm>
                        <a:prstGeom prst="rect">
                          <a:avLst/>
                        </a:prstGeom>
                        <a:solidFill>
                          <a:srgbClr val="439FC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grpSp>
                    <p:nvGrpSpPr>
                      <p:cNvPr id="15" name="Group 14"/>
                      <p:cNvGrpSpPr/>
                      <p:nvPr/>
                    </p:nvGrpSpPr>
                    <p:grpSpPr>
                      <a:xfrm>
                        <a:off x="6464709" y="8502220"/>
                        <a:ext cx="4750247" cy="374426"/>
                        <a:chOff x="5372099" y="2054004"/>
                        <a:chExt cx="4750247" cy="374426"/>
                      </a:xfrm>
                    </p:grpSpPr>
                    <p:sp>
                      <p:nvSpPr>
                        <p:cNvPr id="16" name="Rectangle 15"/>
                        <p:cNvSpPr/>
                        <p:nvPr/>
                      </p:nvSpPr>
                      <p:spPr>
                        <a:xfrm>
                          <a:off x="5372099" y="2055702"/>
                          <a:ext cx="2314576" cy="37272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28575">
                          <a:solidFill>
                            <a:srgbClr val="BEBEB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17" name="Rectangle 16"/>
                        <p:cNvSpPr/>
                        <p:nvPr/>
                      </p:nvSpPr>
                      <p:spPr>
                        <a:xfrm>
                          <a:off x="7807770" y="2054004"/>
                          <a:ext cx="2314576" cy="37272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28575">
                          <a:solidFill>
                            <a:srgbClr val="BEBEB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sp>
                    <p:nvSpPr>
                      <p:cNvPr id="19" name="Rectangle 18"/>
                      <p:cNvSpPr/>
                      <p:nvPr/>
                    </p:nvSpPr>
                    <p:spPr>
                      <a:xfrm>
                        <a:off x="6464709" y="8974708"/>
                        <a:ext cx="2314577" cy="37272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8575">
                        <a:solidFill>
                          <a:srgbClr val="BEBEB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20" name="Rectangle 19"/>
                      <p:cNvSpPr/>
                      <p:nvPr/>
                    </p:nvSpPr>
                    <p:spPr>
                      <a:xfrm>
                        <a:off x="8900379" y="8973011"/>
                        <a:ext cx="2314577" cy="372728"/>
                      </a:xfrm>
                      <a:prstGeom prst="rect">
                        <a:avLst/>
                      </a:prstGeom>
                      <a:solidFill>
                        <a:srgbClr val="439FC3"/>
                      </a:solidFill>
                      <a:ln>
                        <a:solidFill>
                          <a:srgbClr val="439FC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3" name="TextBox 22"/>
                        <p:cNvSpPr txBox="1"/>
                        <p:nvPr/>
                      </p:nvSpPr>
                      <p:spPr>
                        <a:xfrm>
                          <a:off x="9387187" y="1822289"/>
                          <a:ext cx="2393540" cy="61555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34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3400" i="1" smtClean="0"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Γ</m:t>
                              </m:r>
                              <m:r>
                                <a:rPr lang="el-GR" sz="3400" i="1" smtClean="0"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𝜔</m:t>
                              </m:r>
                            </m:oMath>
                          </a14:m>
                          <a:endParaRPr lang="en-US" sz="34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3" name="TextBox 2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387187" y="1822289"/>
                          <a:ext cx="2393540" cy="615553"/>
                        </a:xfrm>
                        <a:prstGeom prst="rect">
                          <a:avLst/>
                        </a:prstGeom>
                        <a:blipFill rotWithShape="0">
                          <a:blip r:embed="rId6"/>
                          <a:stretch>
                            <a:fillRect l="-7125" t="-14851" b="-33663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8879799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C</a:t>
                    </a:r>
                    <a:endParaRPr lang="en-US" sz="6000" b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48" name="Group 47"/>
                <p:cNvGrpSpPr/>
                <p:nvPr/>
              </p:nvGrpSpPr>
              <p:grpSpPr>
                <a:xfrm>
                  <a:off x="-8582308" y="-3161230"/>
                  <a:ext cx="8960004" cy="2339102"/>
                  <a:chOff x="-8582308" y="-3161230"/>
                  <a:chExt cx="8960004" cy="2339102"/>
                </a:xfrm>
              </p:grpSpPr>
              <p:grpSp>
                <p:nvGrpSpPr>
                  <p:cNvPr id="43" name="Group 42"/>
                  <p:cNvGrpSpPr/>
                  <p:nvPr/>
                </p:nvGrpSpPr>
                <p:grpSpPr>
                  <a:xfrm>
                    <a:off x="-8582308" y="-2145567"/>
                    <a:ext cx="8960004" cy="1323439"/>
                    <a:chOff x="-4851565" y="-1945341"/>
                    <a:chExt cx="8960004" cy="1323439"/>
                  </a:xfrm>
                </p:grpSpPr>
                <p:sp>
                  <p:nvSpPr>
                    <p:cNvPr id="21" name="TextBox 20"/>
                    <p:cNvSpPr txBox="1"/>
                    <p:nvPr/>
                  </p:nvSpPr>
                  <p:spPr>
                    <a:xfrm>
                      <a:off x="-4851565" y="-1945341"/>
                      <a:ext cx="4429553" cy="132343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40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Uniform stationary state</a:t>
                      </a:r>
                      <a:endParaRPr lang="en-US" sz="4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22" name="TextBox 21"/>
                    <p:cNvSpPr txBox="1"/>
                    <p:nvPr/>
                  </p:nvSpPr>
                  <p:spPr>
                    <a:xfrm>
                      <a:off x="-520713" y="-1945341"/>
                      <a:ext cx="4629152" cy="132343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40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Non-uniform stationary state</a:t>
                      </a:r>
                      <a:endParaRPr lang="en-US" sz="4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-8321886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A</a:t>
                    </a:r>
                    <a:endParaRPr lang="en-US" sz="6000" b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49" name="Group 48"/>
                <p:cNvGrpSpPr/>
                <p:nvPr/>
              </p:nvGrpSpPr>
              <p:grpSpPr>
                <a:xfrm>
                  <a:off x="1330438" y="-3161230"/>
                  <a:ext cx="6147728" cy="8801328"/>
                  <a:chOff x="995266" y="-3161230"/>
                  <a:chExt cx="6147728" cy="8801328"/>
                </a:xfrm>
              </p:grpSpPr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995266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>
                        <a:latin typeface="Yu Gothic" charset="-128"/>
                        <a:ea typeface="Yu Gothic" charset="-128"/>
                        <a:cs typeface="Yu Gothic" charset="-128"/>
                      </a:rPr>
                      <a:t>B</a:t>
                    </a:r>
                  </a:p>
                </p:txBody>
              </p:sp>
              <p:grpSp>
                <p:nvGrpSpPr>
                  <p:cNvPr id="45" name="Group 44"/>
                  <p:cNvGrpSpPr/>
                  <p:nvPr/>
                </p:nvGrpSpPr>
                <p:grpSpPr>
                  <a:xfrm>
                    <a:off x="3675728" y="4447251"/>
                    <a:ext cx="3467266" cy="1192847"/>
                    <a:chOff x="5603159" y="4592535"/>
                    <a:chExt cx="3467266" cy="1192847"/>
                  </a:xfrm>
                </p:grpSpPr>
                <p:grpSp>
                  <p:nvGrpSpPr>
                    <p:cNvPr id="32" name="Group 31"/>
                    <p:cNvGrpSpPr/>
                    <p:nvPr/>
                  </p:nvGrpSpPr>
                  <p:grpSpPr>
                    <a:xfrm>
                      <a:off x="5603159" y="5308328"/>
                      <a:ext cx="3467266" cy="477054"/>
                      <a:chOff x="6244100" y="4120036"/>
                      <a:chExt cx="3467266" cy="477054"/>
                    </a:xfrm>
                  </p:grpSpPr>
                  <p:sp>
                    <p:nvSpPr>
                      <p:cNvPr id="11" name="Oval 10"/>
                      <p:cNvSpPr/>
                      <p:nvPr/>
                    </p:nvSpPr>
                    <p:spPr>
                      <a:xfrm>
                        <a:off x="7243524" y="4219416"/>
                        <a:ext cx="278295" cy="278295"/>
                      </a:xfrm>
                      <a:prstGeom prst="ellipse">
                        <a:avLst/>
                      </a:prstGeom>
                      <a:solidFill>
                        <a:srgbClr val="FA8428"/>
                      </a:solidFill>
                      <a:ln>
                        <a:solidFill>
                          <a:srgbClr val="FA8428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7" name="TextBox 26"/>
                      <p:cNvSpPr txBox="1"/>
                      <p:nvPr/>
                    </p:nvSpPr>
                    <p:spPr>
                      <a:xfrm>
                        <a:off x="7552070" y="4120036"/>
                        <a:ext cx="2159296" cy="47705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2500" dirty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s</a:t>
                        </a:r>
                        <a:r>
                          <a:rPr lang="en-US" sz="2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ingle value</a:t>
                        </a:r>
                        <a:endParaRPr lang="en-US" sz="2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  <p:sp>
                    <p:nvSpPr>
                      <p:cNvPr id="28" name="Oval 27"/>
                      <p:cNvSpPr/>
                      <p:nvPr/>
                    </p:nvSpPr>
                    <p:spPr>
                      <a:xfrm>
                        <a:off x="6244100" y="4286322"/>
                        <a:ext cx="278295" cy="278295"/>
                      </a:xfrm>
                      <a:prstGeom prst="ellipse">
                        <a:avLst/>
                      </a:prstGeom>
                      <a:solidFill>
                        <a:srgbClr val="43A0C3"/>
                      </a:solidFill>
                      <a:ln>
                        <a:solidFill>
                          <a:srgbClr val="43A0C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9" name="TextBox 28"/>
                          <p:cNvSpPr txBox="1"/>
                          <p:nvPr/>
                        </p:nvSpPr>
                        <p:spPr>
                          <a:xfrm>
                            <a:off x="6552646" y="4120036"/>
                            <a:ext cx="553148" cy="477054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m:rPr>
                                      <m:sty m:val="p"/>
                                    </m:rPr>
                                    <a:rPr lang="el-GR" sz="25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Γ</m:t>
                                  </m:r>
                                  <m:r>
                                    <a:rPr lang="el-GR" sz="25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oMath>
                              </m:oMathPara>
                            </a14:m>
                            <a:endParaRPr lang="en-US" sz="2500" dirty="0">
                              <a:latin typeface="Yu Gothic" charset="-128"/>
                              <a:ea typeface="Yu Gothic" charset="-128"/>
                              <a:cs typeface="Yu Gothic" charset="-128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9" name="TextBox 28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6552646" y="4120036"/>
                            <a:ext cx="553148" cy="477054"/>
                          </a:xfrm>
                          <a:prstGeom prst="rect">
                            <a:avLst/>
                          </a:prstGeom>
                          <a:blipFill rotWithShape="0">
                            <a:blip r:embed="rId7"/>
                            <a:stretch>
                              <a:fillRect l="-3333" r="-10000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" name="TextBox 25"/>
                        <p:cNvSpPr txBox="1"/>
                        <p:nvPr/>
                      </p:nvSpPr>
                      <p:spPr>
                        <a:xfrm>
                          <a:off x="6040757" y="4592535"/>
                          <a:ext cx="2314576" cy="707886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l-GR" sz="4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a14:m>
                          <a:r>
                            <a:rPr lang="en-US" sz="40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 value</a:t>
                          </a:r>
                          <a:endParaRPr lang="en-US" sz="40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6" name="TextBox 25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040757" y="4592535"/>
                          <a:ext cx="2314576" cy="707886"/>
                        </a:xfrm>
                        <a:prstGeom prst="rect">
                          <a:avLst/>
                        </a:prstGeom>
                        <a:blipFill rotWithShape="0">
                          <a:blip r:embed="rId8"/>
                          <a:stretch>
                            <a:fillRect t="-15517" r="-1319" b="-3620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/>
          <p:cNvGrpSpPr/>
          <p:nvPr/>
        </p:nvGrpSpPr>
        <p:grpSpPr>
          <a:xfrm>
            <a:off x="-372645" y="-1783273"/>
            <a:ext cx="13254634" cy="6698243"/>
            <a:chOff x="-372645" y="-1783273"/>
            <a:chExt cx="13254634" cy="6698243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6" b="21591"/>
            <a:stretch/>
          </p:blipFill>
          <p:spPr>
            <a:xfrm>
              <a:off x="386892" y="38101"/>
              <a:ext cx="9671508" cy="4381500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244613" y="-3127"/>
              <a:ext cx="9167627" cy="417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1426530" y="-1783273"/>
              <a:ext cx="10360671" cy="2526851"/>
              <a:chOff x="1426530" y="-1783273"/>
              <a:chExt cx="10360671" cy="2526851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5113765" y="-1783273"/>
                <a:ext cx="628698" cy="2523376"/>
                <a:chOff x="5113765" y="-1783273"/>
                <a:chExt cx="628698" cy="2523376"/>
              </a:xfrm>
            </p:grpSpPr>
            <p:sp>
              <p:nvSpPr>
                <p:cNvPr id="9" name="TextBox 8"/>
                <p:cNvSpPr txBox="1"/>
                <p:nvPr/>
              </p:nvSpPr>
              <p:spPr>
                <a:xfrm>
                  <a:off x="5113765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0.27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101" t="11259" r="40612" b="12701"/>
                <a:stretch/>
              </p:blipFill>
              <p:spPr>
                <a:xfrm>
                  <a:off x="5237436" y="-1360287"/>
                  <a:ext cx="381356" cy="1677404"/>
                </a:xfrm>
                <a:prstGeom prst="rect">
                  <a:avLst/>
                </a:prstGeom>
              </p:spPr>
            </p:pic>
            <p:sp>
              <p:nvSpPr>
                <p:cNvPr id="17" name="TextBox 16"/>
                <p:cNvSpPr txBox="1"/>
                <p:nvPr/>
              </p:nvSpPr>
              <p:spPr>
                <a:xfrm>
                  <a:off x="5143421" y="-17832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mtClean="0">
                      <a:latin typeface="Yu Gothic" charset="-128"/>
                      <a:ea typeface="Yu Gothic" charset="-128"/>
                      <a:cs typeface="Yu Gothic" charset="-128"/>
                    </a:rPr>
                    <a:t>413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>
                <a:off x="3271855" y="-1783273"/>
                <a:ext cx="628698" cy="2523376"/>
                <a:chOff x="3271855" y="-1783273"/>
                <a:chExt cx="628698" cy="2523376"/>
              </a:xfrm>
            </p:grpSpPr>
            <p:sp>
              <p:nvSpPr>
                <p:cNvPr id="10" name="TextBox 9"/>
                <p:cNvSpPr txBox="1"/>
                <p:nvPr/>
              </p:nvSpPr>
              <p:spPr>
                <a:xfrm>
                  <a:off x="3271855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0.61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80" t="10469" r="58233" b="13491"/>
                <a:stretch/>
              </p:blipFill>
              <p:spPr>
                <a:xfrm>
                  <a:off x="3395527" y="-1360287"/>
                  <a:ext cx="381355" cy="1677404"/>
                </a:xfrm>
                <a:prstGeom prst="rect">
                  <a:avLst/>
                </a:prstGeom>
              </p:spPr>
            </p:pic>
            <p:sp>
              <p:nvSpPr>
                <p:cNvPr id="18" name="TextBox 17"/>
                <p:cNvSpPr txBox="1"/>
                <p:nvPr/>
              </p:nvSpPr>
              <p:spPr>
                <a:xfrm>
                  <a:off x="3365631" y="-1783273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51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8" name="Group 47"/>
              <p:cNvGrpSpPr/>
              <p:nvPr/>
            </p:nvGrpSpPr>
            <p:grpSpPr>
              <a:xfrm>
                <a:off x="1426530" y="-1783273"/>
                <a:ext cx="628698" cy="2523376"/>
                <a:chOff x="1426530" y="-1783273"/>
                <a:chExt cx="628698" cy="2523376"/>
              </a:xfrm>
            </p:grpSpPr>
            <p:sp>
              <p:nvSpPr>
                <p:cNvPr id="11" name="TextBox 10"/>
                <p:cNvSpPr txBox="1"/>
                <p:nvPr/>
              </p:nvSpPr>
              <p:spPr>
                <a:xfrm>
                  <a:off x="1426530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0.80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81" t="8148" r="75713" b="12963"/>
                <a:stretch/>
              </p:blipFill>
              <p:spPr>
                <a:xfrm>
                  <a:off x="1527938" y="-1391712"/>
                  <a:ext cx="425883" cy="1740255"/>
                </a:xfrm>
                <a:prstGeom prst="rect">
                  <a:avLst/>
                </a:prstGeom>
              </p:spPr>
            </p:pic>
            <p:sp>
              <p:nvSpPr>
                <p:cNvPr id="19" name="TextBox 18"/>
                <p:cNvSpPr txBox="1"/>
                <p:nvPr/>
              </p:nvSpPr>
              <p:spPr>
                <a:xfrm>
                  <a:off x="1520306" y="-1783273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90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>
                <a:off x="6938905" y="-1783273"/>
                <a:ext cx="628698" cy="2523376"/>
                <a:chOff x="6938905" y="-1783273"/>
                <a:chExt cx="628698" cy="2523376"/>
              </a:xfrm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6938905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0.18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145" t="10819" r="23568" b="12684"/>
                <a:stretch/>
              </p:blipFill>
              <p:spPr>
                <a:xfrm>
                  <a:off x="7062577" y="-1365330"/>
                  <a:ext cx="381355" cy="1687490"/>
                </a:xfrm>
                <a:prstGeom prst="rect">
                  <a:avLst/>
                </a:prstGeom>
              </p:spPr>
            </p:pic>
            <p:sp>
              <p:nvSpPr>
                <p:cNvPr id="20" name="TextBox 19"/>
                <p:cNvSpPr txBox="1"/>
                <p:nvPr/>
              </p:nvSpPr>
              <p:spPr>
                <a:xfrm>
                  <a:off x="6968561" y="-17832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300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51" name="Group 50"/>
              <p:cNvGrpSpPr/>
              <p:nvPr/>
            </p:nvGrpSpPr>
            <p:grpSpPr>
              <a:xfrm>
                <a:off x="8790873" y="-1783273"/>
                <a:ext cx="628698" cy="2523376"/>
                <a:chOff x="8790873" y="-1783273"/>
                <a:chExt cx="628698" cy="2523376"/>
              </a:xfrm>
            </p:grpSpPr>
            <p:sp>
              <p:nvSpPr>
                <p:cNvPr id="13" name="TextBox 12"/>
                <p:cNvSpPr txBox="1"/>
                <p:nvPr/>
              </p:nvSpPr>
              <p:spPr>
                <a:xfrm>
                  <a:off x="8790873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0.06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661" t="10326" r="6052" b="13177"/>
                <a:stretch/>
              </p:blipFill>
              <p:spPr>
                <a:xfrm>
                  <a:off x="8914545" y="-1365330"/>
                  <a:ext cx="381355" cy="1687490"/>
                </a:xfrm>
                <a:prstGeom prst="rect">
                  <a:avLst/>
                </a:prstGeom>
              </p:spPr>
            </p:pic>
            <p:sp>
              <p:nvSpPr>
                <p:cNvPr id="21" name="TextBox 20"/>
                <p:cNvSpPr txBox="1"/>
                <p:nvPr/>
              </p:nvSpPr>
              <p:spPr>
                <a:xfrm>
                  <a:off x="8820529" y="-17832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262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3" name="TextBox 2"/>
              <p:cNvSpPr txBox="1"/>
              <p:nvPr/>
            </p:nvSpPr>
            <p:spPr>
              <a:xfrm>
                <a:off x="9552102" y="-1783273"/>
                <a:ext cx="1247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>
                    <a:latin typeface="Yu Gothic" charset="-128"/>
                    <a:ea typeface="Yu Gothic" charset="-128"/>
                    <a:cs typeface="Yu Gothic" charset="-128"/>
                  </a:rPr>
                  <a:t>Site in HA</a:t>
                </a:r>
                <a:endParaRPr lang="en-US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9552102" y="374246"/>
                    <a:ext cx="223509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Implied </a:t>
                    </a:r>
                    <a:r>
                      <a:rPr lang="en-US" i="1" dirty="0" err="1">
                        <a:latin typeface="Yu Gothic" charset="-128"/>
                        <a:ea typeface="Yu Gothic" charset="-128"/>
                        <a:cs typeface="Yu Gothic" charset="-128"/>
                      </a:rPr>
                      <a:t>d</a:t>
                    </a:r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N/dS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𝑟</m:t>
                            </m:r>
                          </m:sub>
                        </m:sSub>
                      </m:oMath>
                    </a14:m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i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52102" y="374246"/>
                    <a:ext cx="2235099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2452" t="-8197" r="-1362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TextBox 13"/>
            <p:cNvSpPr txBox="1"/>
            <p:nvPr/>
          </p:nvSpPr>
          <p:spPr>
            <a:xfrm>
              <a:off x="2079280" y="4437916"/>
              <a:ext cx="669766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latin typeface="Yu Gothic" charset="-128"/>
                  <a:ea typeface="Yu Gothic" charset="-128"/>
                  <a:cs typeface="Yu Gothic" charset="-128"/>
                </a:rPr>
                <a:t>Branch length (codon substitutions per site)</a:t>
              </a:r>
              <a:endParaRPr lang="en-US" sz="2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-1942433" y="2001587"/>
              <a:ext cx="400134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 smtClean="0">
                  <a:latin typeface="Yu Gothic" charset="-128"/>
                  <a:ea typeface="Yu Gothic" charset="-128"/>
                  <a:cs typeface="Yu Gothic" charset="-128"/>
                </a:rPr>
                <a:t>Expected pairwise amino-acid identity per site</a:t>
              </a:r>
              <a:endParaRPr lang="en-US" sz="2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9991694" y="1378060"/>
              <a:ext cx="2890295" cy="1701582"/>
              <a:chOff x="5244289" y="5302733"/>
              <a:chExt cx="2890295" cy="1701582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5244289" y="5302733"/>
                <a:ext cx="769763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Model</a:t>
                </a:r>
                <a:endParaRPr lang="en-US" sz="15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32" name="Group 31"/>
              <p:cNvGrpSpPr/>
              <p:nvPr/>
            </p:nvGrpSpPr>
            <p:grpSpPr>
              <a:xfrm>
                <a:off x="5342190" y="5647183"/>
                <a:ext cx="2792394" cy="1357132"/>
                <a:chOff x="5342190" y="5647183"/>
                <a:chExt cx="2792394" cy="1357132"/>
              </a:xfrm>
            </p:grpSpPr>
            <p:grpSp>
              <p:nvGrpSpPr>
                <p:cNvPr id="2" name="Group 1"/>
                <p:cNvGrpSpPr/>
                <p:nvPr/>
              </p:nvGrpSpPr>
              <p:grpSpPr>
                <a:xfrm>
                  <a:off x="5342190" y="5647183"/>
                  <a:ext cx="984892" cy="323165"/>
                  <a:chOff x="3591440" y="5838671"/>
                  <a:chExt cx="984892" cy="323165"/>
                </a:xfrm>
              </p:grpSpPr>
              <p:sp>
                <p:nvSpPr>
                  <p:cNvPr id="35" name="Rectangle 34"/>
                  <p:cNvSpPr/>
                  <p:nvPr/>
                </p:nvSpPr>
                <p:spPr>
                  <a:xfrm>
                    <a:off x="3591440" y="5919557"/>
                    <a:ext cx="231256" cy="231256"/>
                  </a:xfrm>
                  <a:prstGeom prst="rect">
                    <a:avLst/>
                  </a:prstGeom>
                  <a:solidFill>
                    <a:srgbClr val="B529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3758479" y="5838671"/>
                    <a:ext cx="817853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1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29" name="Group 28"/>
                <p:cNvGrpSpPr/>
                <p:nvPr/>
              </p:nvGrpSpPr>
              <p:grpSpPr>
                <a:xfrm>
                  <a:off x="5342190" y="6681150"/>
                  <a:ext cx="2792394" cy="323165"/>
                  <a:chOff x="4556327" y="6248418"/>
                  <a:chExt cx="2792394" cy="323165"/>
                </a:xfrm>
              </p:grpSpPr>
              <p:sp>
                <p:nvSpPr>
                  <p:cNvPr id="36" name="Rectangle 35"/>
                  <p:cNvSpPr/>
                  <p:nvPr/>
                </p:nvSpPr>
                <p:spPr>
                  <a:xfrm>
                    <a:off x="4556327" y="6311760"/>
                    <a:ext cx="231256" cy="231256"/>
                  </a:xfrm>
                  <a:prstGeom prst="rect">
                    <a:avLst/>
                  </a:prstGeom>
                  <a:solidFill>
                    <a:srgbClr val="FA842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1" name="TextBox 40"/>
                      <p:cNvSpPr txBox="1"/>
                      <p:nvPr/>
                    </p:nvSpPr>
                    <p:spPr>
                      <a:xfrm>
                        <a:off x="4738519" y="6248418"/>
                        <a:ext cx="2610202" cy="3231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implied dN/dS (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50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sSubPr>
                              <m:e>
                                <m:r>
                                  <a:rPr lang="en-US" sz="1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1500" b="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𝑟</m:t>
                                </m:r>
                              </m:sub>
                            </m:sSub>
                          </m:oMath>
                        </a14:m>
                        <a:r>
                          <a:rPr lang="en-US" sz="1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)</a:t>
                        </a:r>
                        <a:endParaRPr lang="en-US" sz="1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1" name="TextBox 4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38519" y="6248418"/>
                        <a:ext cx="2610202" cy="323165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 l="-935" t="-1887" b="-2264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5342190" y="5991839"/>
                  <a:ext cx="831003" cy="323165"/>
                  <a:chOff x="4618010" y="5838671"/>
                  <a:chExt cx="831003" cy="323165"/>
                </a:xfrm>
              </p:grpSpPr>
              <p:sp>
                <p:nvSpPr>
                  <p:cNvPr id="37" name="Rectangle 36"/>
                  <p:cNvSpPr/>
                  <p:nvPr/>
                </p:nvSpPr>
                <p:spPr>
                  <a:xfrm>
                    <a:off x="4618010" y="5919557"/>
                    <a:ext cx="231256" cy="231256"/>
                  </a:xfrm>
                  <a:prstGeom prst="rect">
                    <a:avLst/>
                  </a:prstGeom>
                  <a:solidFill>
                    <a:srgbClr val="439FC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4785049" y="5838671"/>
                    <a:ext cx="663964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</a:t>
                    </a:r>
                    <a:endParaRPr lang="en-US" sz="1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5342190" y="6336495"/>
                  <a:ext cx="1325756" cy="323165"/>
                  <a:chOff x="6046931" y="5838671"/>
                  <a:chExt cx="1325756" cy="323165"/>
                </a:xfrm>
              </p:grpSpPr>
              <p:sp>
                <p:nvSpPr>
                  <p:cNvPr id="38" name="Rectangle 37"/>
                  <p:cNvSpPr/>
                  <p:nvPr/>
                </p:nvSpPr>
                <p:spPr>
                  <a:xfrm>
                    <a:off x="6046931" y="5919557"/>
                    <a:ext cx="231256" cy="231256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3" name="TextBox 42"/>
                      <p:cNvSpPr txBox="1"/>
                      <p:nvPr/>
                    </p:nvSpPr>
                    <p:spPr>
                      <a:xfrm>
                        <a:off x="6213972" y="5838671"/>
                        <a:ext cx="1158715" cy="3231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15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  <m:r>
                              <a:rPr lang="el-GR" sz="15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endParaRPr lang="en-US" sz="1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3" name="TextBox 4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213972" y="5838671"/>
                        <a:ext cx="1158715" cy="323165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l="-2105" t="-3774" b="-2075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82178" y="1478695"/>
            <a:ext cx="10443778" cy="2712638"/>
            <a:chOff x="-182178" y="1478695"/>
            <a:chExt cx="10443778" cy="271263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412" b="28532"/>
            <a:stretch/>
          </p:blipFill>
          <p:spPr>
            <a:xfrm>
              <a:off x="203200" y="1724916"/>
              <a:ext cx="10058400" cy="2466417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-182178" y="1478695"/>
              <a:ext cx="10243478" cy="2712638"/>
              <a:chOff x="-182178" y="1478695"/>
              <a:chExt cx="10243478" cy="2712638"/>
            </a:xfrm>
          </p:grpSpPr>
          <p:sp>
            <p:nvSpPr>
              <p:cNvPr id="3" name="TextBox 2"/>
              <p:cNvSpPr txBox="1"/>
              <p:nvPr/>
            </p:nvSpPr>
            <p:spPr>
              <a:xfrm rot="16200000">
                <a:off x="-848717" y="2603556"/>
                <a:ext cx="1917854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Actual branch length</a:t>
                </a:r>
                <a:endParaRPr lang="en-US" sz="16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122047" y="3837390"/>
                <a:ext cx="4220705" cy="3539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7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optimized by the model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7334022" y="1724916"/>
                <a:ext cx="99762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8725750" y="1724916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25750" y="1724916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5455" b="-2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TextBox 12"/>
              <p:cNvSpPr txBox="1"/>
              <p:nvPr/>
            </p:nvSpPr>
            <p:spPr>
              <a:xfrm>
                <a:off x="3950907" y="1478695"/>
                <a:ext cx="1335550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smtClean="0">
                    <a:latin typeface="Yu Gothic" charset="-128"/>
                    <a:ea typeface="Yu Gothic" charset="-128"/>
                    <a:cs typeface="Yu Gothic" charset="-128"/>
                  </a:rPr>
                  <a:t>averaged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5560820" y="1478695"/>
                    <a:ext cx="1335550" cy="58477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averaged</a:t>
                    </a:r>
                  </a:p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820" y="1478695"/>
                    <a:ext cx="1335550" cy="58477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3158" b="-1368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741962" y="1724916"/>
                <a:ext cx="133555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2406306" y="1724916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6306" y="1724916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5455" b="-2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34938</TotalTime>
  <Words>554</Words>
  <Application>Microsoft Macintosh PowerPoint</Application>
  <PresentationFormat>Widescreen</PresentationFormat>
  <Paragraphs>253</Paragraphs>
  <Slides>23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Cambria Math</vt:lpstr>
      <vt:lpstr>Yu Gothic</vt:lpstr>
      <vt:lpstr>Office Theme</vt:lpstr>
      <vt:lpstr>Experimentally Informed Site-Specific Substitution Models Substantially Deepen Divergence Estimates </vt:lpstr>
      <vt:lpstr>Notes</vt:lpstr>
      <vt:lpstr>MAIN FIGURES</vt:lpstr>
      <vt:lpstr>Model feature comparison</vt:lpstr>
      <vt:lpstr>PowerPoint Presentation</vt:lpstr>
      <vt:lpstr>Decay to stationary state</vt:lpstr>
      <vt:lpstr>PowerPoint Presentation</vt:lpstr>
      <vt:lpstr>Simulations</vt:lpstr>
      <vt:lpstr>PowerPoint Presentation</vt:lpstr>
      <vt:lpstr>Model Comparison Trees</vt:lpstr>
      <vt:lpstr>PowerPoint Presentation</vt:lpstr>
      <vt:lpstr>PowerPoint Presentation</vt:lpstr>
      <vt:lpstr>Competing effects</vt:lpstr>
      <vt:lpstr>PowerPoint Presentation</vt:lpstr>
      <vt:lpstr>PowerPoint Presentation</vt:lpstr>
      <vt:lpstr>SUPPLEMENTAL FIGURES</vt:lpstr>
      <vt:lpstr>Preference Sets</vt:lpstr>
      <vt:lpstr>PowerPoint Presentation</vt:lpstr>
      <vt:lpstr>PowerPoint Presentation</vt:lpstr>
      <vt:lpstr>PowerPoint Presentation</vt:lpstr>
      <vt:lpstr>Full Experiments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120</cp:revision>
  <dcterms:created xsi:type="dcterms:W3CDTF">2017-11-03T19:06:03Z</dcterms:created>
  <dcterms:modified xsi:type="dcterms:W3CDTF">2018-01-18T19:25:38Z</dcterms:modified>
</cp:coreProperties>
</file>